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8"/>
  </p:notesMasterIdLst>
  <p:handoutMasterIdLst>
    <p:handoutMasterId r:id="rId19"/>
  </p:handoutMasterIdLst>
  <p:sldIdLst>
    <p:sldId id="474" r:id="rId2"/>
    <p:sldId id="477" r:id="rId3"/>
    <p:sldId id="476" r:id="rId4"/>
    <p:sldId id="480" r:id="rId5"/>
    <p:sldId id="478" r:id="rId6"/>
    <p:sldId id="479" r:id="rId7"/>
    <p:sldId id="481" r:id="rId8"/>
    <p:sldId id="483" r:id="rId9"/>
    <p:sldId id="482" r:id="rId10"/>
    <p:sldId id="484" r:id="rId11"/>
    <p:sldId id="486" r:id="rId12"/>
    <p:sldId id="485" r:id="rId13"/>
    <p:sldId id="487" r:id="rId14"/>
    <p:sldId id="488" r:id="rId15"/>
    <p:sldId id="489" r:id="rId16"/>
    <p:sldId id="490" r:id="rId17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11/15/2022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6</a:t>
            </a:r>
            <a:br>
              <a:rPr lang="en-US" altLang="ko-KR" b="1" dirty="0"/>
            </a:br>
            <a:r>
              <a:rPr lang="ko-KR" altLang="en-US" dirty="0"/>
              <a:t>화소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6389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7.1.2 </a:t>
            </a:r>
            <a:r>
              <a:rPr lang="ko-KR" altLang="en-US" dirty="0"/>
              <a:t>회선이용 </a:t>
            </a:r>
            <a:r>
              <a:rPr lang="ko-KR" altLang="en-US" dirty="0" err="1"/>
              <a:t>샤프닝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solidFill>
                <a:srgbClr val="6A9955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sharp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([[0, -1,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         [-1, 5, -1],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         [0, -1, 0]],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=(12, 12))</a:t>
            </a: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2, 4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]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idx+1)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05" y="165459"/>
            <a:ext cx="1541421" cy="12241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75743F-2F8E-6A48-2034-77F6AB413910}"/>
              </a:ext>
            </a:extLst>
          </p:cNvPr>
          <p:cNvSpPr/>
          <p:nvPr/>
        </p:nvSpPr>
        <p:spPr>
          <a:xfrm>
            <a:off x="2452402" y="3993634"/>
            <a:ext cx="882090" cy="203559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631A86-1D23-BF44-F4BE-BE1DB557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633364"/>
            <a:ext cx="3816488" cy="402604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6818B1-7A50-DF8A-1AA3-505105A8A79B}"/>
              </a:ext>
            </a:extLst>
          </p:cNvPr>
          <p:cNvSpPr/>
          <p:nvPr/>
        </p:nvSpPr>
        <p:spPr>
          <a:xfrm>
            <a:off x="7496680" y="2068440"/>
            <a:ext cx="975252" cy="829853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70B6A6-485F-95DD-CBB7-DB821284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305511"/>
            <a:ext cx="2319050" cy="184169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7B337C-80AA-7705-1A7F-6183F4ED6D29}"/>
              </a:ext>
            </a:extLst>
          </p:cNvPr>
          <p:cNvCxnSpPr>
            <a:cxnSpLocks/>
          </p:cNvCxnSpPr>
          <p:nvPr/>
        </p:nvCxnSpPr>
        <p:spPr>
          <a:xfrm flipV="1">
            <a:off x="5796136" y="2882137"/>
            <a:ext cx="1716161" cy="388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5E7B98-2E71-6BC0-6CA3-99A262E9FEFA}"/>
              </a:ext>
            </a:extLst>
          </p:cNvPr>
          <p:cNvCxnSpPr>
            <a:cxnSpLocks/>
          </p:cNvCxnSpPr>
          <p:nvPr/>
        </p:nvCxnSpPr>
        <p:spPr>
          <a:xfrm flipV="1">
            <a:off x="8115186" y="2859519"/>
            <a:ext cx="350284" cy="4459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7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7.2.3 </a:t>
            </a:r>
            <a:r>
              <a:rPr lang="ko-KR" altLang="en-US" dirty="0"/>
              <a:t>로버츠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왼쪽 위에서 오른쪽 아래 대각선 방향으로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0,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	  [0, 1,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	  [0, 0, 0]],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오른쪽 위에서 왼쪽 아래 대각선 방향으로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([[0, 0, -1],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	  [0, 1,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	  [0, 0, 0]],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3366800" y="5182677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76BFC0-AF41-7E08-B38F-28723B0F1B8C}"/>
              </a:ext>
            </a:extLst>
          </p:cNvPr>
          <p:cNvSpPr/>
          <p:nvPr/>
        </p:nvSpPr>
        <p:spPr>
          <a:xfrm>
            <a:off x="2181527" y="4695320"/>
            <a:ext cx="813700" cy="157785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5375-4633-0C91-B4B1-0A4ADEDE7918}"/>
              </a:ext>
            </a:extLst>
          </p:cNvPr>
          <p:cNvSpPr txBox="1"/>
          <p:nvPr/>
        </p:nvSpPr>
        <p:spPr>
          <a:xfrm>
            <a:off x="2237077" y="4442038"/>
            <a:ext cx="3905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두 영상의 같은 위치에 존재하는 픽셀 값에</a:t>
            </a:r>
            <a:r>
              <a:rPr lang="en-US" altLang="ko-KR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</a:rPr>
              <a:t>대하여 가중치 부여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CFEC3C-9A8A-F808-D495-F64E8D1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41" y="2569467"/>
            <a:ext cx="2912549" cy="30724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BA5548-79C6-7B2D-1F96-7A2F2D71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274" y="1233091"/>
            <a:ext cx="1541422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833501" y="1845159"/>
            <a:ext cx="69477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670495" y="3505572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E67C9-0AE7-E0F1-7760-CA944C76886A}"/>
              </a:ext>
            </a:extLst>
          </p:cNvPr>
          <p:cNvSpPr txBox="1"/>
          <p:nvPr/>
        </p:nvSpPr>
        <p:spPr>
          <a:xfrm>
            <a:off x="4275667" y="74391"/>
            <a:ext cx="45720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로버츠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대각선 방향으로 </a:t>
            </a:r>
            <a:r>
              <a:rPr lang="en-US" altLang="ko-KR" sz="1050" dirty="0"/>
              <a:t>1</a:t>
            </a:r>
            <a:r>
              <a:rPr lang="ko-KR" altLang="en-US" sz="1050" dirty="0"/>
              <a:t>과 </a:t>
            </a:r>
            <a:r>
              <a:rPr lang="en-US" altLang="ko-KR" sz="1050" dirty="0"/>
              <a:t>-1</a:t>
            </a:r>
            <a:r>
              <a:rPr lang="ko-KR" altLang="en-US" sz="1050" dirty="0"/>
              <a:t>을 배치하고</a:t>
            </a:r>
            <a:r>
              <a:rPr lang="en-US" altLang="ko-KR" sz="1050" dirty="0"/>
              <a:t>, </a:t>
            </a:r>
            <a:r>
              <a:rPr lang="ko-KR" altLang="en-US" sz="1050" dirty="0"/>
              <a:t>나머지 값이 </a:t>
            </a:r>
            <a:r>
              <a:rPr lang="en-US" altLang="ko-KR" sz="1050" dirty="0"/>
              <a:t>0</a:t>
            </a:r>
            <a:r>
              <a:rPr lang="ko-KR" altLang="en-US" sz="1050" dirty="0"/>
              <a:t>이기 때문에 계산이 단순</a:t>
            </a:r>
            <a:endParaRPr lang="en-US" altLang="ko-KR" sz="1050" dirty="0"/>
          </a:p>
          <a:p>
            <a:r>
              <a:rPr lang="ko-KR" altLang="en-US" sz="1050" dirty="0"/>
              <a:t>따라서 차분의 크기가 작기 때문에 경계가 확실한 </a:t>
            </a:r>
            <a:r>
              <a:rPr lang="ko-KR" altLang="en-US" sz="1050" dirty="0" err="1"/>
              <a:t>에지만을</a:t>
            </a:r>
            <a:r>
              <a:rPr lang="ko-KR" altLang="en-US" sz="1050" dirty="0"/>
              <a:t> 추출</a:t>
            </a:r>
            <a:endParaRPr lang="en-US" altLang="ko-KR" sz="1050" dirty="0"/>
          </a:p>
          <a:p>
            <a:r>
              <a:rPr lang="ko-KR" altLang="en-US" sz="1050" dirty="0"/>
              <a:t>잡음에 매우 민감</a:t>
            </a:r>
            <a:endParaRPr lang="en-US" altLang="ko-KR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E0F00-CA5C-28DB-50C2-628ED4282F25}"/>
              </a:ext>
            </a:extLst>
          </p:cNvPr>
          <p:cNvSpPr txBox="1"/>
          <p:nvPr/>
        </p:nvSpPr>
        <p:spPr>
          <a:xfrm>
            <a:off x="2237077" y="4858988"/>
            <a:ext cx="39869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다른 방법으로는 </a:t>
            </a:r>
            <a:r>
              <a:rPr lang="en-US" altLang="ko-KR" sz="1050" b="1" dirty="0">
                <a:solidFill>
                  <a:srgbClr val="FF0000"/>
                </a:solidFill>
              </a:rPr>
              <a:t>cv2.magnitude</a:t>
            </a:r>
            <a:r>
              <a:rPr lang="ko-KR" altLang="en-US" sz="1050" b="1" dirty="0">
                <a:solidFill>
                  <a:srgbClr val="FF0000"/>
                </a:solidFill>
              </a:rPr>
              <a:t>와 </a:t>
            </a:r>
            <a:r>
              <a:rPr lang="en-US" altLang="ko-KR" sz="1050" b="1" dirty="0" err="1">
                <a:solidFill>
                  <a:srgbClr val="FF0000"/>
                </a:solidFill>
              </a:rPr>
              <a:t>np.clip</a:t>
            </a:r>
            <a:r>
              <a:rPr lang="ko-KR" altLang="en-US" sz="1050" b="1" dirty="0">
                <a:solidFill>
                  <a:srgbClr val="FF0000"/>
                </a:solidFill>
              </a:rPr>
              <a:t>을 사용하는 방법도 있음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9E894EC-753A-31C7-BEE7-EB401E22F4B7}"/>
              </a:ext>
            </a:extLst>
          </p:cNvPr>
          <p:cNvCxnSpPr>
            <a:cxnSpLocks/>
            <a:stCxn id="7" idx="1"/>
            <a:endCxn id="9" idx="1"/>
          </p:cNvCxnSpPr>
          <p:nvPr/>
        </p:nvCxnSpPr>
        <p:spPr>
          <a:xfrm rot="10800000" flipH="1" flipV="1">
            <a:off x="2181527" y="4774212"/>
            <a:ext cx="55550" cy="211733"/>
          </a:xfrm>
          <a:prstGeom prst="bentConnector3">
            <a:avLst>
              <a:gd name="adj1" fmla="val -1032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3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7.2.4 </a:t>
            </a:r>
            <a:r>
              <a:rPr lang="ko-KR" altLang="en-US" dirty="0" err="1"/>
              <a:t>프리윗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0, 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	 [-1, 0, 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	 [-1, 0, 1]],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-1, -1],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	 [0, 0,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	 [1, 1, 1]],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4448006" y="5186294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6833501" y="1845159"/>
            <a:ext cx="6881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3113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프리윗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로버츠 마스크의 단점을 보완하기 위해 고안됨</a:t>
            </a:r>
            <a:endParaRPr lang="en-US" altLang="ko-KR" sz="1050" dirty="0"/>
          </a:p>
          <a:p>
            <a:r>
              <a:rPr lang="ko-KR" altLang="en-US" sz="1050" dirty="0"/>
              <a:t>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수평의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동등하게 찾는데 효과적이다</a:t>
            </a:r>
            <a:r>
              <a:rPr lang="en-US" altLang="ko-KR" sz="1050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6AE5D2-8194-292D-71CC-4ED6C235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32" y="2536622"/>
            <a:ext cx="2966768" cy="31296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7866480" y="3497075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9C6619E-3D4A-0D2C-DF4A-961FB49A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683" y="1233091"/>
            <a:ext cx="154142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3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7.2.5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0, 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-2, 0, 2,   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-1, 0, 1]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-2, -1,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0, 0,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1, 2, 1]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3077386" y="5520360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 flipV="1">
            <a:off x="6833501" y="1845158"/>
            <a:ext cx="66378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소벨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 err="1"/>
              <a:t>소벨</a:t>
            </a:r>
            <a:r>
              <a:rPr lang="ko-KR" altLang="en-US" sz="1050" dirty="0"/>
              <a:t> 마스크도 </a:t>
            </a:r>
            <a:r>
              <a:rPr lang="ko-KR" altLang="en-US" sz="1050" dirty="0" err="1"/>
              <a:t>프리윗</a:t>
            </a:r>
            <a:r>
              <a:rPr lang="ko-KR" altLang="en-US" sz="1050" dirty="0"/>
              <a:t> 마스크와 마찬가지로 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수평을 검출한다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추가로</a:t>
            </a:r>
            <a:r>
              <a:rPr lang="en-US" altLang="ko-KR" sz="1050" dirty="0"/>
              <a:t>, </a:t>
            </a:r>
            <a:r>
              <a:rPr lang="ko-KR" altLang="en-US" sz="1050" dirty="0"/>
              <a:t>중심 계수의 차분 비중을 높였기 때문에 대각선도 잘 검출한다</a:t>
            </a:r>
            <a:r>
              <a:rPr lang="en-US" altLang="ko-KR" sz="105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B7B7D-2512-D817-A68B-E0BDB162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24" y="2538334"/>
            <a:ext cx="2951557" cy="311362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530953" y="4084861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DB1E6-C132-3B56-16A0-28204E47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82" y="1233090"/>
            <a:ext cx="1541420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9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7.2.6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33501" y="1845159"/>
            <a:ext cx="59515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52720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라플라시안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대표적인 </a:t>
            </a:r>
            <a:r>
              <a:rPr lang="en-US" altLang="ko-KR" sz="1050" dirty="0"/>
              <a:t>2</a:t>
            </a:r>
            <a:r>
              <a:rPr lang="ko-KR" altLang="en-US" sz="1050" dirty="0"/>
              <a:t>차 미분 연산자</a:t>
            </a:r>
            <a:endParaRPr lang="en-US" altLang="ko-KR" sz="1050" dirty="0"/>
          </a:p>
          <a:p>
            <a:r>
              <a:rPr lang="ko-KR" altLang="en-US" sz="1050" dirty="0"/>
              <a:t>중심계수와 주변화소와 차분을 합하여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</a:t>
            </a:r>
            <a:endParaRPr lang="en-US" altLang="ko-KR" sz="1050" dirty="0"/>
          </a:p>
          <a:p>
            <a:r>
              <a:rPr lang="ko-KR" altLang="en-US" sz="1050" dirty="0"/>
              <a:t>주변화소에 잡음이 있으면 실제보다 더 많은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경향이 있다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DCDED-7D4D-CEE0-D303-9C0C97A8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60" y="3088800"/>
            <a:ext cx="3600400" cy="178019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893635" y="3211489"/>
            <a:ext cx="3585133" cy="48947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71472-64B6-942D-7C9E-470283A3F224}"/>
              </a:ext>
            </a:extLst>
          </p:cNvPr>
          <p:cNvSpPr/>
          <p:nvPr/>
        </p:nvSpPr>
        <p:spPr>
          <a:xfrm>
            <a:off x="909859" y="2163790"/>
            <a:ext cx="3881855" cy="17875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02C1976-4DD8-D70D-96B1-A5B9DDBB291D}"/>
              </a:ext>
            </a:extLst>
          </p:cNvPr>
          <p:cNvCxnSpPr>
            <a:cxnSpLocks/>
            <a:stCxn id="8" idx="1"/>
            <a:endCxn id="6" idx="1"/>
          </p:cNvCxnSpPr>
          <p:nvPr/>
        </p:nvCxnSpPr>
        <p:spPr>
          <a:xfrm rot="10800000" flipV="1">
            <a:off x="893635" y="2253166"/>
            <a:ext cx="16224" cy="1203061"/>
          </a:xfrm>
          <a:prstGeom prst="bentConnector3">
            <a:avLst>
              <a:gd name="adj1" fmla="val 15090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1BC1E8-ABA1-3A15-C95C-6DD5EA0860CC}"/>
              </a:ext>
            </a:extLst>
          </p:cNvPr>
          <p:cNvSpPr txBox="1"/>
          <p:nvPr/>
        </p:nvSpPr>
        <p:spPr>
          <a:xfrm>
            <a:off x="1979712" y="1927406"/>
            <a:ext cx="2398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opencv</a:t>
            </a:r>
            <a:r>
              <a:rPr lang="ko-KR" altLang="en-US" sz="1050" b="1" dirty="0">
                <a:solidFill>
                  <a:srgbClr val="FF0000"/>
                </a:solidFill>
              </a:rPr>
              <a:t>에서 제공하는 </a:t>
            </a:r>
            <a:r>
              <a:rPr lang="ko-KR" altLang="en-US" sz="1050" b="1" dirty="0" err="1">
                <a:solidFill>
                  <a:srgbClr val="FF0000"/>
                </a:solidFill>
              </a:rPr>
              <a:t>라플라시안</a:t>
            </a:r>
            <a:r>
              <a:rPr lang="ko-KR" altLang="en-US" sz="1050" b="1" dirty="0">
                <a:solidFill>
                  <a:srgbClr val="FF0000"/>
                </a:solidFill>
              </a:rPr>
              <a:t> 함수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B414-3635-F069-5FAE-6DE89A03886D}"/>
              </a:ext>
            </a:extLst>
          </p:cNvPr>
          <p:cNvSpPr txBox="1"/>
          <p:nvPr/>
        </p:nvSpPr>
        <p:spPr>
          <a:xfrm>
            <a:off x="3275856" y="2464250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ksize</a:t>
            </a:r>
            <a:r>
              <a:rPr lang="ko-KR" altLang="en-US" sz="1050" b="1" dirty="0">
                <a:solidFill>
                  <a:srgbClr val="FF0000"/>
                </a:solidFill>
              </a:rPr>
              <a:t>는 커널 사이즈를 의미함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947B7-6C5F-B95D-83FB-8CFFA429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9" y="1233092"/>
            <a:ext cx="1541422" cy="12241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F8737D-5E3B-C6DC-05B4-7E15899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2512620"/>
            <a:ext cx="2972450" cy="313566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7360128" y="4058094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1F5E039-D30B-CE2F-F0F4-7FA371B87D62}"/>
              </a:ext>
            </a:extLst>
          </p:cNvPr>
          <p:cNvSpPr/>
          <p:nvPr/>
        </p:nvSpPr>
        <p:spPr>
          <a:xfrm>
            <a:off x="2948142" y="2822395"/>
            <a:ext cx="1142425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622C-CE8C-E98E-6FA8-76B887139581}"/>
              </a:ext>
            </a:extLst>
          </p:cNvPr>
          <p:cNvSpPr txBox="1"/>
          <p:nvPr/>
        </p:nvSpPr>
        <p:spPr>
          <a:xfrm>
            <a:off x="792092" y="5084626"/>
            <a:ext cx="3788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>
                <a:solidFill>
                  <a:srgbClr val="FF0000"/>
                </a:solidFill>
              </a:rPr>
              <a:t>라플라시안의</a:t>
            </a:r>
            <a:r>
              <a:rPr lang="ko-KR" altLang="en-US" sz="1050" b="1" dirty="0">
                <a:solidFill>
                  <a:srgbClr val="FF0000"/>
                </a:solidFill>
              </a:rPr>
              <a:t> 경우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대비를 키우기 위해 </a:t>
            </a:r>
            <a:r>
              <a:rPr lang="en-US" altLang="ko-KR" sz="1050" b="1" dirty="0">
                <a:solidFill>
                  <a:srgbClr val="FF0000"/>
                </a:solidFill>
              </a:rPr>
              <a:t>normalize</a:t>
            </a:r>
            <a:r>
              <a:rPr lang="ko-KR" altLang="en-US" sz="1050" b="1" dirty="0">
                <a:solidFill>
                  <a:srgbClr val="FF0000"/>
                </a:solidFill>
              </a:rPr>
              <a:t>를 하기도 함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759276-B1F3-A6B5-7C38-0F19E84A0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68" y="5329366"/>
            <a:ext cx="3600400" cy="2880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DCEED52-F024-6143-C770-1904200FF100}"/>
              </a:ext>
            </a:extLst>
          </p:cNvPr>
          <p:cNvSpPr/>
          <p:nvPr/>
        </p:nvSpPr>
        <p:spPr>
          <a:xfrm>
            <a:off x="876326" y="5492555"/>
            <a:ext cx="3585133" cy="13343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BC99075-994C-0C61-49A5-75707404BB36}"/>
              </a:ext>
            </a:extLst>
          </p:cNvPr>
          <p:cNvCxnSpPr>
            <a:cxnSpLocks/>
            <a:stCxn id="5" idx="1"/>
            <a:endCxn id="13" idx="1"/>
          </p:cNvCxnSpPr>
          <p:nvPr/>
        </p:nvCxnSpPr>
        <p:spPr>
          <a:xfrm rot="10800000" flipH="1" flipV="1">
            <a:off x="792092" y="5211583"/>
            <a:ext cx="84234" cy="347687"/>
          </a:xfrm>
          <a:prstGeom prst="bentConnector3">
            <a:avLst>
              <a:gd name="adj1" fmla="val -148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0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LoG</a:t>
            </a:r>
            <a:r>
              <a:rPr lang="en-US" altLang="ko-KR" dirty="0"/>
              <a:t> </a:t>
            </a:r>
            <a:r>
              <a:rPr lang="ko-KR" altLang="en-US" dirty="0"/>
              <a:t>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6833501" y="1845159"/>
            <a:ext cx="540829" cy="26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3153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: Laplacian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라플라시안은</a:t>
            </a:r>
            <a:r>
              <a:rPr lang="ko-KR" altLang="en-US" sz="1050" dirty="0"/>
              <a:t> 잡음에 민감한 단점이 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그래서 잡음을 먼저 제거하고 </a:t>
            </a:r>
            <a:r>
              <a:rPr lang="ko-KR" altLang="en-US" sz="1050" dirty="0" err="1"/>
              <a:t>라플라시안을</a:t>
            </a:r>
            <a:r>
              <a:rPr lang="ko-KR" altLang="en-US" sz="1050" dirty="0"/>
              <a:t> 수행하면</a:t>
            </a:r>
            <a:endParaRPr lang="en-US" altLang="ko-KR" sz="1050" dirty="0"/>
          </a:p>
          <a:p>
            <a:r>
              <a:rPr lang="ko-KR" altLang="en-US" sz="1050" dirty="0"/>
              <a:t>잡음에 강한 에지 검출이 가능하다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F2CFA0-7FF8-E850-AD48-69F7EBEE3338}"/>
              </a:ext>
            </a:extLst>
          </p:cNvPr>
          <p:cNvSpPr/>
          <p:nvPr/>
        </p:nvSpPr>
        <p:spPr>
          <a:xfrm>
            <a:off x="3229248" y="3003337"/>
            <a:ext cx="754694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F09657-FCCC-2AF6-E1BE-555311CC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74" y="2523450"/>
            <a:ext cx="2968412" cy="313140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167478" y="4668318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B90770-0709-B3B8-B409-24EE9EAD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30" y="1235845"/>
            <a:ext cx="1541070" cy="122385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7ED3CD-D8F6-EF1B-BFAC-881DB1F27484}"/>
              </a:ext>
            </a:extLst>
          </p:cNvPr>
          <p:cNvSpPr/>
          <p:nvPr/>
        </p:nvSpPr>
        <p:spPr>
          <a:xfrm>
            <a:off x="2050436" y="2344732"/>
            <a:ext cx="870474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4F98F-BF20-CF08-F9A8-B8C2D102A3F4}"/>
              </a:ext>
            </a:extLst>
          </p:cNvPr>
          <p:cNvSpPr txBox="1"/>
          <p:nvPr/>
        </p:nvSpPr>
        <p:spPr>
          <a:xfrm>
            <a:off x="2086539" y="2101510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잡음을 제거하기 위한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블러처리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0FBAF-891C-8B1B-390E-6BEA27E5B868}"/>
              </a:ext>
            </a:extLst>
          </p:cNvPr>
          <p:cNvSpPr txBox="1"/>
          <p:nvPr/>
        </p:nvSpPr>
        <p:spPr>
          <a:xfrm>
            <a:off x="1839651" y="2647959"/>
            <a:ext cx="2257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잡음을 제거하고 </a:t>
            </a:r>
            <a:r>
              <a:rPr lang="ko-KR" altLang="en-US" sz="1050" b="1" dirty="0" err="1">
                <a:solidFill>
                  <a:srgbClr val="0000FF"/>
                </a:solidFill>
              </a:rPr>
              <a:t>라플라시안을</a:t>
            </a:r>
            <a:r>
              <a:rPr lang="ko-KR" altLang="en-US" sz="1050" b="1" dirty="0">
                <a:solidFill>
                  <a:srgbClr val="0000FF"/>
                </a:solidFill>
              </a:rPr>
              <a:t> 수행</a:t>
            </a:r>
            <a:endParaRPr lang="en-US" altLang="ko-KR" sz="1050" b="1" dirty="0">
              <a:solidFill>
                <a:srgbClr val="0000FF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6B27BE0-485A-999D-F911-00B1C6B0BA4F}"/>
              </a:ext>
            </a:extLst>
          </p:cNvPr>
          <p:cNvSpPr/>
          <p:nvPr/>
        </p:nvSpPr>
        <p:spPr>
          <a:xfrm>
            <a:off x="4425290" y="2509518"/>
            <a:ext cx="1138655" cy="17229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89867-AD4C-E59D-A767-A4A9BC39286E}"/>
              </a:ext>
            </a:extLst>
          </p:cNvPr>
          <p:cNvSpPr txBox="1"/>
          <p:nvPr/>
        </p:nvSpPr>
        <p:spPr>
          <a:xfrm>
            <a:off x="4408559" y="2662183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음수 제거를 위함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94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LoG</a:t>
            </a:r>
            <a:r>
              <a:rPr lang="en-US" altLang="ko-KR" dirty="0"/>
              <a:t> / </a:t>
            </a:r>
            <a:r>
              <a:rPr lang="en-US" altLang="ko-KR" dirty="0" err="1"/>
              <a:t>DoG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  <a:endParaRPr lang="en-US" altLang="ko-KR" sz="11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solidFill>
                <a:srgbClr val="D4D4D4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dog edge image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gaus2_mask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(9, 9),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gaus2_mask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log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849141" y="1842939"/>
            <a:ext cx="579518" cy="6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92126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DoG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DoG</a:t>
            </a:r>
            <a:r>
              <a:rPr lang="en-US" altLang="ko-KR" sz="1050" b="1" dirty="0"/>
              <a:t>: Difference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가우시안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스무딩</a:t>
            </a:r>
            <a:r>
              <a:rPr lang="ko-KR" altLang="en-US" sz="1050" dirty="0"/>
              <a:t> 필터링의 차를 이용해서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방법</a:t>
            </a:r>
            <a:endParaRPr lang="en-US" altLang="ko-KR" sz="1050" dirty="0"/>
          </a:p>
          <a:p>
            <a:r>
              <a:rPr lang="ko-KR" altLang="en-US" sz="1050" dirty="0"/>
              <a:t>두 개의 표준편차를 이용해서 </a:t>
            </a:r>
            <a:r>
              <a:rPr lang="ko-KR" altLang="en-US" sz="1050" dirty="0" err="1"/>
              <a:t>가우시안</a:t>
            </a:r>
            <a:r>
              <a:rPr lang="ko-KR" altLang="en-US" sz="1050" dirty="0"/>
              <a:t> 마스크를 </a:t>
            </a:r>
            <a:r>
              <a:rPr lang="ko-KR" altLang="en-US" sz="1050" dirty="0" err="1"/>
              <a:t>만듬</a:t>
            </a:r>
            <a:endParaRPr lang="en-US" altLang="ko-KR" sz="105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2794214" y="3673140"/>
            <a:ext cx="737374" cy="197712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C560D-C154-F886-A8D3-6EF95C63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16" y="2487767"/>
            <a:ext cx="3050065" cy="32175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586EF9-A478-8652-D9FD-AAC367D1CC24}"/>
              </a:ext>
            </a:extLst>
          </p:cNvPr>
          <p:cNvSpPr/>
          <p:nvPr/>
        </p:nvSpPr>
        <p:spPr>
          <a:xfrm>
            <a:off x="7444299" y="4697937"/>
            <a:ext cx="737374" cy="620446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C60447-2869-B985-B517-95348EA2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9" y="1233091"/>
            <a:ext cx="1535829" cy="121969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03E0B8-B1A9-E958-60B8-8A315ED3438E}"/>
              </a:ext>
            </a:extLst>
          </p:cNvPr>
          <p:cNvSpPr/>
          <p:nvPr/>
        </p:nvSpPr>
        <p:spPr>
          <a:xfrm>
            <a:off x="1598082" y="3188049"/>
            <a:ext cx="1633013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053EB-1DD1-A79A-774B-6698107D040B}"/>
              </a:ext>
            </a:extLst>
          </p:cNvPr>
          <p:cNvSpPr txBox="1"/>
          <p:nvPr/>
        </p:nvSpPr>
        <p:spPr>
          <a:xfrm>
            <a:off x="1593457" y="3341711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두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스무딩</a:t>
            </a:r>
            <a:r>
              <a:rPr lang="ko-KR" altLang="en-US" sz="1050" b="1" dirty="0">
                <a:solidFill>
                  <a:srgbClr val="FF0000"/>
                </a:solidFill>
              </a:rPr>
              <a:t> 필터링의 차 </a:t>
            </a:r>
            <a:r>
              <a:rPr lang="en-US" altLang="ko-KR" sz="1050" b="1" dirty="0">
                <a:solidFill>
                  <a:srgbClr val="FF0000"/>
                </a:solidFill>
              </a:rPr>
              <a:t>= </a:t>
            </a:r>
            <a:r>
              <a:rPr lang="en-US" altLang="ko-KR" sz="1050" b="1" dirty="0" err="1">
                <a:solidFill>
                  <a:srgbClr val="FF0000"/>
                </a:solidFill>
              </a:rPr>
              <a:t>DoG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5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32E0663-D0F3-C46E-CBB9-940365677F2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145495" y="1474169"/>
            <a:ext cx="1446235" cy="1099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6.4.5 Hue </a:t>
            </a:r>
            <a:r>
              <a:rPr lang="ko-KR" altLang="en-US" dirty="0"/>
              <a:t>채널을 이용한 객체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COLOR_BGR2HSV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)[:, :, 0]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색상 채널 컬러만 복사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[50, 100]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(value):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_, result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THRESH_TOZERO_INV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("result", result)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F2C23C-ACF4-6D1C-8D30-9C1DE9203FBC}"/>
              </a:ext>
            </a:extLst>
          </p:cNvPr>
          <p:cNvSpPr/>
          <p:nvPr/>
        </p:nvSpPr>
        <p:spPr>
          <a:xfrm>
            <a:off x="2771800" y="2665654"/>
            <a:ext cx="2452881" cy="203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8F2019-D796-78F5-FDFC-4397E247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648220"/>
            <a:ext cx="2409040" cy="18741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DD8F2-4334-5226-8DA4-A068E144D4AB}"/>
              </a:ext>
            </a:extLst>
          </p:cNvPr>
          <p:cNvSpPr/>
          <p:nvPr/>
        </p:nvSpPr>
        <p:spPr>
          <a:xfrm>
            <a:off x="4769097" y="3854697"/>
            <a:ext cx="1260127" cy="145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78F966-25F5-1ECB-57C5-0381E63DAE13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029224" y="3927397"/>
            <a:ext cx="414984" cy="6579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75FCF1D-08EF-2064-B443-FB47D3F5883A}"/>
              </a:ext>
            </a:extLst>
          </p:cNvPr>
          <p:cNvCxnSpPr>
            <a:cxnSpLocks/>
          </p:cNvCxnSpPr>
          <p:nvPr/>
        </p:nvCxnSpPr>
        <p:spPr>
          <a:xfrm>
            <a:off x="8195943" y="4765250"/>
            <a:ext cx="4975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9E10C7-9994-7AB3-047D-172966BE2EED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H="1" flipV="1">
            <a:off x="7370129" y="3279562"/>
            <a:ext cx="278599" cy="3686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3787F16-1E01-4544-1833-E56D46C8B8AF}"/>
              </a:ext>
            </a:extLst>
          </p:cNvPr>
          <p:cNvSpPr/>
          <p:nvPr/>
        </p:nvSpPr>
        <p:spPr>
          <a:xfrm>
            <a:off x="2345834" y="3845543"/>
            <a:ext cx="659085" cy="1545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D98EA-8599-090A-B5E6-D2C5832494BD}"/>
              </a:ext>
            </a:extLst>
          </p:cNvPr>
          <p:cNvSpPr txBox="1"/>
          <p:nvPr/>
        </p:nvSpPr>
        <p:spPr>
          <a:xfrm>
            <a:off x="2927357" y="364728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이진화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AD8CDF-EB12-BC21-4722-009E184184D8}"/>
              </a:ext>
            </a:extLst>
          </p:cNvPr>
          <p:cNvSpPr/>
          <p:nvPr/>
        </p:nvSpPr>
        <p:spPr>
          <a:xfrm>
            <a:off x="5591730" y="1089448"/>
            <a:ext cx="1572558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HSV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H = Hue(</a:t>
            </a:r>
            <a:r>
              <a:rPr lang="ko-KR" altLang="en-US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색상</a:t>
            </a: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 = Saturation(</a:t>
            </a:r>
            <a:r>
              <a:rPr lang="ko-KR" altLang="en-US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채도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V = Value(</a:t>
            </a:r>
            <a:r>
              <a:rPr lang="ko-KR" altLang="en-US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명도</a:t>
            </a: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)</a:t>
            </a:r>
            <a:endParaRPr lang="en-US" altLang="ko-KR" sz="11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D20D1C-EB1F-D785-B7A5-3FD1E91D37E0}"/>
              </a:ext>
            </a:extLst>
          </p:cNvPr>
          <p:cNvSpPr/>
          <p:nvPr/>
        </p:nvSpPr>
        <p:spPr>
          <a:xfrm>
            <a:off x="3563898" y="2487944"/>
            <a:ext cx="581597" cy="168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69033A-09E1-AB09-FE9E-1419663175E4}"/>
              </a:ext>
            </a:extLst>
          </p:cNvPr>
          <p:cNvGrpSpPr/>
          <p:nvPr/>
        </p:nvGrpSpPr>
        <p:grpSpPr>
          <a:xfrm>
            <a:off x="5622106" y="1921396"/>
            <a:ext cx="3496045" cy="1358166"/>
            <a:chOff x="5622106" y="1921396"/>
            <a:chExt cx="3496045" cy="13581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BD8B06-B95B-F884-363E-7FA67D5F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905" y="1948522"/>
              <a:ext cx="1630674" cy="1295017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B834CC-3266-A3CA-7D9A-A4FAB84A6390}"/>
                </a:ext>
              </a:extLst>
            </p:cNvPr>
            <p:cNvCxnSpPr>
              <a:cxnSpLocks/>
              <a:stCxn id="7" idx="3"/>
              <a:endCxn id="31" idx="1"/>
            </p:cNvCxnSpPr>
            <p:nvPr/>
          </p:nvCxnSpPr>
          <p:spPr>
            <a:xfrm flipV="1">
              <a:off x="7285579" y="2594174"/>
              <a:ext cx="384672" cy="185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1BBAFDE-7D3D-7E47-C92C-263158456178}"/>
                </a:ext>
              </a:extLst>
            </p:cNvPr>
            <p:cNvSpPr/>
            <p:nvPr/>
          </p:nvSpPr>
          <p:spPr>
            <a:xfrm>
              <a:off x="5622106" y="1921396"/>
              <a:ext cx="3496045" cy="1358166"/>
            </a:xfrm>
            <a:prstGeom prst="roundRect">
              <a:avLst>
                <a:gd name="adj" fmla="val 329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5063DF4-F3FA-749E-0AFE-C8C1247D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51" y="1954020"/>
              <a:ext cx="1400975" cy="1280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62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6.4.5 Hue </a:t>
            </a:r>
            <a:r>
              <a:rPr lang="ko-KR" altLang="en-US" dirty="0"/>
              <a:t>채널을 이용한 객체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COLOR_BGR2HSV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)[:, :, 0]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색상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채널 컬러만 복사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[50, 100]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(value):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_, result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THRESH_TOZERO_INV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(result,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[0], 255,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result)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("result", result)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8F2019-D796-78F5-FDFC-4397E247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648220"/>
            <a:ext cx="2409040" cy="18741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8565991-FA0B-F1D2-3824-FD376E68487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596336" y="3261912"/>
            <a:ext cx="52392" cy="3863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78F966-25F5-1ECB-57C5-0381E63DAE13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4830488" y="4101876"/>
            <a:ext cx="1613720" cy="483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75FCF1D-08EF-2064-B443-FB47D3F5883A}"/>
              </a:ext>
            </a:extLst>
          </p:cNvPr>
          <p:cNvCxnSpPr>
            <a:cxnSpLocks/>
          </p:cNvCxnSpPr>
          <p:nvPr/>
        </p:nvCxnSpPr>
        <p:spPr>
          <a:xfrm>
            <a:off x="7478640" y="3825002"/>
            <a:ext cx="3337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B0810B-4B2C-7521-0AE6-543DE4F2785F}"/>
              </a:ext>
            </a:extLst>
          </p:cNvPr>
          <p:cNvSpPr/>
          <p:nvPr/>
        </p:nvSpPr>
        <p:spPr>
          <a:xfrm>
            <a:off x="1199275" y="4020021"/>
            <a:ext cx="4209579" cy="16747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DD8F2-4334-5226-8DA4-A068E144D4AB}"/>
              </a:ext>
            </a:extLst>
          </p:cNvPr>
          <p:cNvSpPr/>
          <p:nvPr/>
        </p:nvSpPr>
        <p:spPr>
          <a:xfrm>
            <a:off x="3874083" y="4029176"/>
            <a:ext cx="956405" cy="145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84BB0C1-5312-F0AB-152E-5386D56AC4D2}"/>
              </a:ext>
            </a:extLst>
          </p:cNvPr>
          <p:cNvGrpSpPr/>
          <p:nvPr/>
        </p:nvGrpSpPr>
        <p:grpSpPr>
          <a:xfrm>
            <a:off x="5724128" y="203833"/>
            <a:ext cx="3234529" cy="2980356"/>
            <a:chOff x="5606520" y="192583"/>
            <a:chExt cx="3234529" cy="29803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BD8B06-B95B-F884-363E-7FA67D5F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056" y="1877922"/>
              <a:ext cx="1630674" cy="1295017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B834CC-3266-A3CA-7D9A-A4FAB84A6390}"/>
                </a:ext>
              </a:extLst>
            </p:cNvPr>
            <p:cNvCxnSpPr>
              <a:cxnSpLocks/>
              <a:stCxn id="7" idx="0"/>
              <a:endCxn id="42" idx="2"/>
            </p:cNvCxnSpPr>
            <p:nvPr/>
          </p:nvCxnSpPr>
          <p:spPr>
            <a:xfrm flipV="1">
              <a:off x="7197393" y="1616078"/>
              <a:ext cx="868121" cy="2618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CE7D53-0E25-9461-CF86-5E7F255BFED9}"/>
                </a:ext>
              </a:extLst>
            </p:cNvPr>
            <p:cNvCxnSpPr>
              <a:cxnSpLocks/>
              <a:stCxn id="7" idx="0"/>
              <a:endCxn id="40" idx="2"/>
            </p:cNvCxnSpPr>
            <p:nvPr/>
          </p:nvCxnSpPr>
          <p:spPr>
            <a:xfrm flipH="1" flipV="1">
              <a:off x="6382056" y="1610058"/>
              <a:ext cx="815337" cy="2678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462E6FE-0379-D385-36A8-3653EEA43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6520" y="192583"/>
              <a:ext cx="1551071" cy="14174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4BF281E-89B5-DC20-BE58-59CA29B2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9978" y="198603"/>
              <a:ext cx="1551071" cy="1417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35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6.4.5 Hue </a:t>
            </a:r>
            <a:r>
              <a:rPr lang="ko-KR" altLang="en-US" dirty="0"/>
              <a:t>채널을 이용한 객체 검출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BD8B06-B95B-F884-363E-7FA67D5F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054" y="3084994"/>
            <a:ext cx="1630674" cy="1295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EA3749-0F26-37D6-3F59-FC6B40FA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732" y="3949090"/>
            <a:ext cx="1582754" cy="15342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FA7A06-8CED-3257-223C-34501DB7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32" y="2261664"/>
            <a:ext cx="1582754" cy="144642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FA7328-45C0-8604-98EC-7D778739D722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4704728" y="3730900"/>
            <a:ext cx="617712" cy="16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78332DD-7C4A-CCDA-A59F-66E2514B8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40" y="3081788"/>
            <a:ext cx="1420579" cy="129822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B0CDAE-E884-8606-1A44-C594D03E2C5F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 flipV="1">
            <a:off x="6743019" y="2984879"/>
            <a:ext cx="617713" cy="7460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99C398E-8F15-81B2-5C9B-E6C530BCF492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6743019" y="3730900"/>
            <a:ext cx="617713" cy="985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4ACBD7-0B3B-C764-9812-F2E51E7C9BFE}"/>
              </a:ext>
            </a:extLst>
          </p:cNvPr>
          <p:cNvSpPr/>
          <p:nvPr/>
        </p:nvSpPr>
        <p:spPr>
          <a:xfrm>
            <a:off x="851606" y="1944937"/>
            <a:ext cx="72197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)[:, :,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]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명도 채널 컬러만 복사 했을 경우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27481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7</a:t>
            </a:r>
            <a:br>
              <a:rPr lang="en-US" altLang="ko-KR" b="1" dirty="0"/>
            </a:br>
            <a:r>
              <a:rPr lang="ko-KR" altLang="en-US" dirty="0"/>
              <a:t>영역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9119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1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original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matplotlib, gray scale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original image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92" y="1561356"/>
            <a:ext cx="2809408" cy="223112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303BA5-4536-39A2-A992-5B70919E0029}"/>
              </a:ext>
            </a:extLst>
          </p:cNvPr>
          <p:cNvSpPr/>
          <p:nvPr/>
        </p:nvSpPr>
        <p:spPr>
          <a:xfrm>
            <a:off x="1259632" y="3172936"/>
            <a:ext cx="2640300" cy="184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9B127-47B7-6E9C-409B-1E556D72E7CB}"/>
              </a:ext>
            </a:extLst>
          </p:cNvPr>
          <p:cNvSpPr txBox="1"/>
          <p:nvPr/>
        </p:nvSpPr>
        <p:spPr>
          <a:xfrm>
            <a:off x="2195736" y="3357108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그레이 스케일로 컬러채널 변환</a:t>
            </a:r>
          </a:p>
        </p:txBody>
      </p:sp>
    </p:spTree>
    <p:extLst>
      <p:ext uri="{BB962C8B-B14F-4D97-AF65-F5344CB8AC3E}">
        <p14:creationId xmlns:p14="http://schemas.microsoft.com/office/powerpoint/2010/main" val="4933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blur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([[1/9, 1/9, 1/9],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  [1/9, 1/9, 1/9],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  [1/9, 1/9, 1/9]],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blur_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0B3055-8ED8-5DE6-FC3A-AE5E224F8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t="1176"/>
          <a:stretch/>
        </p:blipFill>
        <p:spPr>
          <a:xfrm>
            <a:off x="5424439" y="1203266"/>
            <a:ext cx="3634170" cy="1944216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AB986-9CA0-A8A5-027F-33FBA5BBD802}"/>
              </a:ext>
            </a:extLst>
          </p:cNvPr>
          <p:cNvSpPr/>
          <p:nvPr/>
        </p:nvSpPr>
        <p:spPr>
          <a:xfrm>
            <a:off x="1707994" y="3186991"/>
            <a:ext cx="2781435" cy="151323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CD85C5-8D84-9820-7CF2-6BCA60C7346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5807892" y="1829020"/>
            <a:ext cx="115171" cy="2752095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DB261F-BC80-C0B5-D5C8-4E176A02835E}"/>
              </a:ext>
            </a:extLst>
          </p:cNvPr>
          <p:cNvSpPr txBox="1"/>
          <p:nvPr/>
        </p:nvSpPr>
        <p:spPr>
          <a:xfrm>
            <a:off x="5043107" y="3424156"/>
            <a:ext cx="2308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마스크를 적용하는 함수</a:t>
            </a:r>
            <a:endParaRPr lang="en-US" altLang="ko-KR" sz="1050" b="1" dirty="0">
              <a:solidFill>
                <a:srgbClr val="0000FF"/>
              </a:solidFill>
            </a:endParaRPr>
          </a:p>
          <a:p>
            <a:endParaRPr lang="en-US" altLang="ko-KR" sz="1050" b="1" dirty="0">
              <a:solidFill>
                <a:srgbClr val="0000FF"/>
              </a:solidFill>
            </a:endParaRPr>
          </a:p>
          <a:p>
            <a:r>
              <a:rPr lang="en-US" altLang="ko-KR" sz="1050" b="1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05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.CV_16S</a:t>
            </a:r>
            <a:r>
              <a:rPr lang="ko-KR" altLang="en-US" sz="1050" b="1" dirty="0">
                <a:solidFill>
                  <a:srgbClr val="0000FF"/>
                </a:solidFill>
              </a:rPr>
              <a:t>는 </a:t>
            </a:r>
            <a:r>
              <a:rPr lang="en-US" altLang="ko-KR" sz="1050" b="1" dirty="0">
                <a:solidFill>
                  <a:srgbClr val="0000FF"/>
                </a:solidFill>
              </a:rPr>
              <a:t>16</a:t>
            </a:r>
            <a:r>
              <a:rPr lang="ko-KR" altLang="en-US" sz="1050" b="1" dirty="0">
                <a:solidFill>
                  <a:srgbClr val="0000FF"/>
                </a:solidFill>
              </a:rPr>
              <a:t>비트 </a:t>
            </a:r>
            <a:r>
              <a:rPr lang="en-US" altLang="ko-KR" sz="1050" b="1" dirty="0">
                <a:solidFill>
                  <a:srgbClr val="0000FF"/>
                </a:solidFill>
              </a:rPr>
              <a:t>signed int</a:t>
            </a:r>
            <a:r>
              <a:rPr lang="ko-KR" altLang="en-US" sz="1050" b="1" dirty="0">
                <a:solidFill>
                  <a:srgbClr val="0000FF"/>
                </a:solidFill>
              </a:rPr>
              <a:t>이다</a:t>
            </a:r>
            <a:r>
              <a:rPr lang="en-US" altLang="ko-KR" sz="1050" b="1" dirty="0">
                <a:solidFill>
                  <a:srgbClr val="0000FF"/>
                </a:solidFill>
              </a:rPr>
              <a:t>.</a:t>
            </a:r>
            <a:br>
              <a:rPr lang="en-US" altLang="ko-KR" sz="1050" b="1" dirty="0">
                <a:solidFill>
                  <a:srgbClr val="0000FF"/>
                </a:solidFill>
              </a:rPr>
            </a:br>
            <a:r>
              <a:rPr lang="ko-KR" altLang="en-US" sz="1050" b="1" dirty="0">
                <a:solidFill>
                  <a:srgbClr val="0000FF"/>
                </a:solidFill>
              </a:rPr>
              <a:t>즉</a:t>
            </a:r>
            <a:r>
              <a:rPr lang="en-US" altLang="ko-KR" sz="1050" b="1" dirty="0">
                <a:solidFill>
                  <a:srgbClr val="0000FF"/>
                </a:solidFill>
              </a:rPr>
              <a:t>, -32768 ~ 32767</a:t>
            </a:r>
            <a:r>
              <a:rPr lang="ko-KR" altLang="en-US" sz="1050" b="1" dirty="0">
                <a:solidFill>
                  <a:srgbClr val="0000FF"/>
                </a:solidFill>
              </a:rPr>
              <a:t>까지 사용 가능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CF9E59C-479F-F9B6-EA3A-76DD25AF6ED3}"/>
              </a:ext>
            </a:extLst>
          </p:cNvPr>
          <p:cNvSpPr/>
          <p:nvPr/>
        </p:nvSpPr>
        <p:spPr>
          <a:xfrm>
            <a:off x="1710087" y="3351397"/>
            <a:ext cx="2040975" cy="13624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36C576-0D20-DE9B-2DDE-A1CCD5339E56}"/>
              </a:ext>
            </a:extLst>
          </p:cNvPr>
          <p:cNvSpPr txBox="1"/>
          <p:nvPr/>
        </p:nvSpPr>
        <p:spPr>
          <a:xfrm>
            <a:off x="2569645" y="4135095"/>
            <a:ext cx="305885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각각의 값을 절대값화 시키고</a:t>
            </a:r>
            <a:r>
              <a:rPr lang="en-US" altLang="ko-KR" sz="105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정수화 시키는 함수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이미지는 </a:t>
            </a:r>
            <a:r>
              <a:rPr lang="en-US" altLang="ko-KR" sz="1050" b="1" dirty="0">
                <a:solidFill>
                  <a:srgbClr val="FF0000"/>
                </a:solidFill>
              </a:rPr>
              <a:t>0~255</a:t>
            </a:r>
            <a:r>
              <a:rPr lang="ko-KR" altLang="en-US" sz="1050" b="1" dirty="0">
                <a:solidFill>
                  <a:srgbClr val="FF0000"/>
                </a:solidFill>
              </a:rPr>
              <a:t>의 정수로만 이루어져 있기 때문에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이를 거쳐주어야 정상적인 이미지가 나온다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68F8BAC-0B12-870A-2C96-296B7E74ADD0}"/>
              </a:ext>
            </a:extLst>
          </p:cNvPr>
          <p:cNvCxnSpPr>
            <a:cxnSpLocks/>
          </p:cNvCxnSpPr>
          <p:nvPr/>
        </p:nvCxnSpPr>
        <p:spPr>
          <a:xfrm>
            <a:off x="3563888" y="3500726"/>
            <a:ext cx="144016" cy="6158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blur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([[1/9, 1/9, 1/9],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	         [1/9, 1/9, 1/9],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          [1/9, 1/9, 1/9]],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blur_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026" y="1206500"/>
            <a:ext cx="2449368" cy="1945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948BC-3BC0-CC95-966C-2CCC7D79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85" y="3557069"/>
            <a:ext cx="2449368" cy="194519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3DDB8-EC4A-6EEA-CB35-D6DCCC1BEB5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067710" y="3151691"/>
            <a:ext cx="5559" cy="4053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6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blur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([[1/9, 1/9, 1/9],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	         [1/9, 1/9, 1/9],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          [1/9, 1/9, 1/9]],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=float)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rcParams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['toolbar'] = 'None'</a:t>
            </a: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12))</a:t>
            </a: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2, 4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idx+1)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48" y="817043"/>
            <a:ext cx="1541421" cy="12241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75743F-2F8E-6A48-2034-77F6AB413910}"/>
              </a:ext>
            </a:extLst>
          </p:cNvPr>
          <p:cNvSpPr/>
          <p:nvPr/>
        </p:nvSpPr>
        <p:spPr>
          <a:xfrm>
            <a:off x="851606" y="3853151"/>
            <a:ext cx="2899696" cy="1860932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6D77D-C802-89CE-D3FC-2CD85F0C50AD}"/>
              </a:ext>
            </a:extLst>
          </p:cNvPr>
          <p:cNvSpPr txBox="1"/>
          <p:nvPr/>
        </p:nvSpPr>
        <p:spPr>
          <a:xfrm>
            <a:off x="3707904" y="3928031"/>
            <a:ext cx="21259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앞으로 진행할 회선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 err="1">
                <a:solidFill>
                  <a:srgbClr val="FF0000"/>
                </a:solidFill>
              </a:rPr>
              <a:t>엣지</a:t>
            </a:r>
            <a:r>
              <a:rPr lang="ko-KR" altLang="en-US" sz="1050" b="1" dirty="0">
                <a:solidFill>
                  <a:srgbClr val="FF0000"/>
                </a:solidFill>
              </a:rPr>
              <a:t> 등의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이미지들을</a:t>
            </a:r>
            <a:r>
              <a:rPr lang="en-US" altLang="ko-KR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</a:rPr>
              <a:t>한번에 출력하기 위해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미리 작성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en-US" altLang="ko-KR" sz="105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titles</a:t>
            </a:r>
            <a:r>
              <a:rPr lang="ko-KR" altLang="en-US" sz="1050" b="1" dirty="0">
                <a:solidFill>
                  <a:srgbClr val="FF0000"/>
                </a:solidFill>
              </a:rPr>
              <a:t>에 이미지 이름만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추가해주면 된다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8D1FC6-5082-1285-13F2-10B74F6A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3" y="2137420"/>
            <a:ext cx="3314493" cy="34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3303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15554</TotalTime>
  <Words>2519</Words>
  <Application>Microsoft Office PowerPoint</Application>
  <PresentationFormat>화면 슬라이드 쇼(16:10)</PresentationFormat>
  <Paragraphs>301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HY중고딕</vt:lpstr>
      <vt:lpstr>맑은 고딕</vt:lpstr>
      <vt:lpstr>휴먼엑스포</vt:lpstr>
      <vt:lpstr>Arial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6 화소 처리</vt:lpstr>
      <vt:lpstr>6. 화소 처리</vt:lpstr>
      <vt:lpstr>6. 화소 처리</vt:lpstr>
      <vt:lpstr>6. 화소 처리</vt:lpstr>
      <vt:lpstr>CHAPTER 7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507</cp:revision>
  <cp:lastPrinted>2022-09-13T07:27:14Z</cp:lastPrinted>
  <dcterms:created xsi:type="dcterms:W3CDTF">2017-02-21T08:17:22Z</dcterms:created>
  <dcterms:modified xsi:type="dcterms:W3CDTF">2022-11-15T03:36:55Z</dcterms:modified>
</cp:coreProperties>
</file>